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notesMasterIdLst>
    <p:notesMasterId r:id="rId66"/>
  </p:notesMasterIdLst>
  <p:sldIdLst>
    <p:sldId id="642" r:id="rId2"/>
    <p:sldId id="730" r:id="rId3"/>
    <p:sldId id="731" r:id="rId4"/>
    <p:sldId id="732" r:id="rId5"/>
    <p:sldId id="742" r:id="rId6"/>
    <p:sldId id="733" r:id="rId7"/>
    <p:sldId id="735" r:id="rId8"/>
    <p:sldId id="737" r:id="rId9"/>
    <p:sldId id="738" r:id="rId10"/>
    <p:sldId id="718" r:id="rId11"/>
    <p:sldId id="744" r:id="rId12"/>
    <p:sldId id="719" r:id="rId13"/>
    <p:sldId id="720" r:id="rId14"/>
    <p:sldId id="721" r:id="rId15"/>
    <p:sldId id="714" r:id="rId16"/>
    <p:sldId id="646" r:id="rId17"/>
    <p:sldId id="638" r:id="rId18"/>
    <p:sldId id="639" r:id="rId19"/>
    <p:sldId id="657" r:id="rId20"/>
    <p:sldId id="640" r:id="rId21"/>
    <p:sldId id="649" r:id="rId22"/>
    <p:sldId id="650" r:id="rId23"/>
    <p:sldId id="665" r:id="rId24"/>
    <p:sldId id="648" r:id="rId25"/>
    <p:sldId id="658" r:id="rId26"/>
    <p:sldId id="666" r:id="rId27"/>
    <p:sldId id="667" r:id="rId28"/>
    <p:sldId id="668" r:id="rId29"/>
    <p:sldId id="678" r:id="rId30"/>
    <p:sldId id="676" r:id="rId31"/>
    <p:sldId id="659" r:id="rId32"/>
    <p:sldId id="674" r:id="rId33"/>
    <p:sldId id="660" r:id="rId34"/>
    <p:sldId id="745" r:id="rId35"/>
    <p:sldId id="661" r:id="rId36"/>
    <p:sldId id="662" r:id="rId37"/>
    <p:sldId id="663" r:id="rId38"/>
    <p:sldId id="687" r:id="rId39"/>
    <p:sldId id="689" r:id="rId40"/>
    <p:sldId id="690" r:id="rId41"/>
    <p:sldId id="692" r:id="rId42"/>
    <p:sldId id="693" r:id="rId43"/>
    <p:sldId id="694" r:id="rId44"/>
    <p:sldId id="695" r:id="rId45"/>
    <p:sldId id="698" r:id="rId46"/>
    <p:sldId id="696" r:id="rId47"/>
    <p:sldId id="706" r:id="rId48"/>
    <p:sldId id="707" r:id="rId49"/>
    <p:sldId id="700" r:id="rId50"/>
    <p:sldId id="701" r:id="rId51"/>
    <p:sldId id="702" r:id="rId52"/>
    <p:sldId id="703" r:id="rId53"/>
    <p:sldId id="704" r:id="rId54"/>
    <p:sldId id="747" r:id="rId55"/>
    <p:sldId id="748" r:id="rId56"/>
    <p:sldId id="749" r:id="rId57"/>
    <p:sldId id="750" r:id="rId58"/>
    <p:sldId id="728" r:id="rId59"/>
    <p:sldId id="723" r:id="rId60"/>
    <p:sldId id="724" r:id="rId61"/>
    <p:sldId id="725" r:id="rId62"/>
    <p:sldId id="726" r:id="rId63"/>
    <p:sldId id="727" r:id="rId64"/>
    <p:sldId id="490" r:id="rId65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0000"/>
    <a:srgbClr val="005C2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386" autoAdjust="0"/>
  </p:normalViewPr>
  <p:slideViewPr>
    <p:cSldViewPr>
      <p:cViewPr varScale="1">
        <p:scale>
          <a:sx n="67" d="100"/>
          <a:sy n="67" d="100"/>
        </p:scale>
        <p:origin x="-60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B56E84C-E941-4B90-8573-575E5A9CBDA3}" type="datetimeFigureOut">
              <a:rPr lang="ru-RU"/>
              <a:pPr>
                <a:defRPr/>
              </a:pPr>
              <a:t>19.04.2016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87D19AEA-7FE6-4F3F-8E66-93C8209769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953471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2EAB3-CDB3-44FD-B3F8-C6F3BFDABA5B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37453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182563" y="182563"/>
            <a:ext cx="8778875" cy="6492875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" name="Straight Connector 7"/>
          <p:cNvCxnSpPr/>
          <p:nvPr/>
        </p:nvCxnSpPr>
        <p:spPr>
          <a:xfrm>
            <a:off x="1484313" y="3733800"/>
            <a:ext cx="61722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rgbClr val="FFFFFF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01C3553-2359-4108-B2B0-1A3E6A3023F6}" type="datetimeFigureOut">
              <a:rPr lang="ru-RU"/>
              <a:pPr>
                <a:defRPr/>
              </a:pPr>
              <a:t>19.04.2016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79EDDE7-D8F6-4532-BC17-90973D9AC4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7223D1-7200-404B-B7FB-143D9BD17AF2}" type="datetimeFigureOut">
              <a:rPr lang="ru-RU"/>
              <a:pPr>
                <a:defRPr/>
              </a:pPr>
              <a:t>19.04.2016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C444F3-2E16-4D31-A43C-1EF599F6A7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743075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A3F9D3-ED5A-46B1-8235-6F53537E96B0}" type="datetimeFigureOut">
              <a:rPr lang="ru-RU"/>
              <a:pPr>
                <a:defRPr/>
              </a:pPr>
              <a:t>19.04.2016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B670E-724D-4623-AE26-9405267B86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4EDF0-B96E-4E84-B8A5-AE7FEB513B8C}" type="datetimeFigureOut">
              <a:rPr lang="ru-RU"/>
              <a:pPr>
                <a:defRPr/>
              </a:pPr>
              <a:t>19.04.2016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5CB3DB-5CD9-492A-BA53-0FE34AAF3F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/>
          <p:nvPr/>
        </p:nvCxnSpPr>
        <p:spPr>
          <a:xfrm>
            <a:off x="1485900" y="4021138"/>
            <a:ext cx="61722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B593D6-E345-43C9-B4C2-118E65005059}" type="datetimeFigureOut">
              <a:rPr lang="ru-RU"/>
              <a:pPr>
                <a:defRPr/>
              </a:pPr>
              <a:t>19.04.2016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BD4F81-EB67-4596-8726-2C07C71AF4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69A40-491D-4777-AFCB-ED1270CE9441}" type="datetimeFigureOut">
              <a:rPr lang="ru-RU"/>
              <a:pPr>
                <a:defRPr/>
              </a:pPr>
              <a:t>19.04.2016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337A0-B9D8-46A0-AD8A-B23DE80AE0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C0F62C-2965-4DF5-B484-270B112AF7C6}" type="datetimeFigureOut">
              <a:rPr lang="ru-RU"/>
              <a:pPr>
                <a:defRPr/>
              </a:pPr>
              <a:t>19.04.2016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F003B1-D404-47A8-B59F-CCCFB14887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BE91A-8B99-47E4-986A-76C6BDD3FCA4}" type="datetimeFigureOut">
              <a:rPr lang="ru-RU"/>
              <a:pPr>
                <a:defRPr/>
              </a:pPr>
              <a:t>19.04.2016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B1750F-2DE0-41C7-A4FA-E7326926A0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BF5AB-9B96-46BD-B031-BF094C26BE72}" type="datetimeFigureOut">
              <a:rPr lang="ru-RU"/>
              <a:pPr>
                <a:defRPr/>
              </a:pPr>
              <a:t>19.04.2016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40BB2-1912-439F-91E0-594EC0E1B7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930DCB-FF98-4381-8B49-59C466AFC506}" type="datetimeFigureOut">
              <a:rPr lang="ru-RU"/>
              <a:pPr>
                <a:defRPr/>
              </a:pPr>
              <a:t>19.04.2016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22D8ED-03A9-4527-9D1E-DC3F79AEC2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7" y="1069847"/>
            <a:ext cx="4257703" cy="4645153"/>
          </a:xfrm>
        </p:spPr>
        <p:txBody>
          <a:bodyPr lIns="274320" tIns="182880" rtlCol="0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C4E9F-1F2D-4BA7-8C2A-CC4F3A3EBFD0}" type="datetimeFigureOut">
              <a:rPr lang="ru-RU"/>
              <a:pPr>
                <a:defRPr/>
              </a:pPr>
              <a:t>19.04.2016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34B1A8-B547-47D8-AF3E-2ECE926985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563" y="182563"/>
            <a:ext cx="8778875" cy="6492875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857250" y="609600"/>
            <a:ext cx="7407275" cy="135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57250" y="2057400"/>
            <a:ext cx="74041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50" y="6224588"/>
            <a:ext cx="1746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CAFEF92F-6A33-405B-81D7-4D8959AF0BEE}" type="datetimeFigureOut">
              <a:rPr lang="ru-RU"/>
              <a:pPr>
                <a:defRPr/>
              </a:pPr>
              <a:t>19.04.2016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2275" y="6224588"/>
            <a:ext cx="35385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700" y="6224588"/>
            <a:ext cx="127952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B3D22C20-AECE-45F1-851E-4251F858D2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81" r:id="rId1"/>
    <p:sldLayoutId id="2147484272" r:id="rId2"/>
    <p:sldLayoutId id="2147484282" r:id="rId3"/>
    <p:sldLayoutId id="2147484273" r:id="rId4"/>
    <p:sldLayoutId id="2147484274" r:id="rId5"/>
    <p:sldLayoutId id="2147484275" r:id="rId6"/>
    <p:sldLayoutId id="2147484276" r:id="rId7"/>
    <p:sldLayoutId id="2147484277" r:id="rId8"/>
    <p:sldLayoutId id="2147484278" r:id="rId9"/>
    <p:sldLayoutId id="2147484279" r:id="rId10"/>
    <p:sldLayoutId id="2147484280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orbel" panose="020B050302020402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orbel" panose="020B050302020402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orbel" panose="020B050302020402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orbel" panose="020B050302020402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orbel" panose="020B050302020402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orbel" panose="020B050302020402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orbel" panose="020B050302020402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orbel" panose="020B0503020204020204" pitchFamily="34" charset="0"/>
        </a:defRPr>
      </a:lvl9pPr>
    </p:titleStyle>
    <p:bodyStyle>
      <a:lvl1pPr marL="171450" indent="-136525" algn="l" defTabSz="685800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6525" algn="l" defTabSz="685800" rtl="0" eaLnBrk="0" fontAlgn="base" hangingPunct="0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2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7688" indent="-136525" algn="l" defTabSz="685800" rtl="0" eaLnBrk="0" fontAlgn="base" hangingPunct="0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063" indent="-136525" algn="l" defTabSz="685800" rtl="0" eaLnBrk="0" fontAlgn="base" hangingPunct="0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19163" indent="-136525" algn="l" defTabSz="685800" rtl="0" eaLnBrk="0" fontAlgn="base" hangingPunct="0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000240"/>
            <a:ext cx="9144000" cy="485776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ru-RU" sz="3600" dirty="0"/>
          </a:p>
        </p:txBody>
      </p:sp>
      <p:pic>
        <p:nvPicPr>
          <p:cNvPr id="4" name="Рисунок 4"/>
          <p:cNvPicPr>
            <a:picLocks noChangeAspect="1" noChangeArrowheads="1"/>
          </p:cNvPicPr>
          <p:nvPr/>
        </p:nvPicPr>
        <p:blipFill>
          <a:blip r:embed="rId3" cstate="print"/>
          <a:srcRect l="16954" t="8798" r="19492" b="66914"/>
          <a:stretch>
            <a:fillRect/>
          </a:stretch>
        </p:blipFill>
        <p:spPr bwMode="auto">
          <a:xfrm>
            <a:off x="-27175" y="908720"/>
            <a:ext cx="9144000" cy="4509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70152663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674136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Для работы </a:t>
            </a:r>
            <a:r>
              <a:rPr lang="ru-RU" sz="4400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с авторским профилем в системе SCIENCE INDEX</a:t>
            </a: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 необходимо зарегистрироваться в качестве автора. </a:t>
            </a: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Регистрация автора  объединена с регистрацией пользователя.</a:t>
            </a:r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Автору</a:t>
            </a:r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нужно заполнить несколько дополнительных полей.</a:t>
            </a:r>
            <a:r>
              <a:rPr lang="ru-RU" sz="4200" dirty="0" smtClean="0"/>
              <a:t/>
            </a:r>
            <a:br>
              <a:rPr lang="ru-RU" sz="4200" dirty="0" smtClean="0"/>
            </a:br>
            <a:endParaRPr lang="ru-RU" sz="4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5529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0" name="Рисунок 9"/>
          <p:cNvPicPr/>
          <p:nvPr/>
        </p:nvPicPr>
        <p:blipFill>
          <a:blip r:embed="rId2" cstate="print"/>
          <a:srcRect l="4128" t="5380" r="5553" b="3323"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Овал 10"/>
          <p:cNvSpPr/>
          <p:nvPr/>
        </p:nvSpPr>
        <p:spPr>
          <a:xfrm>
            <a:off x="0" y="5643578"/>
            <a:ext cx="1428728" cy="500066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1413"/>
            <a:ext cx="9072594" cy="500067"/>
          </a:xfrm>
        </p:spPr>
        <p:txBody>
          <a:bodyPr/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Восстановление доступа:</a:t>
            </a: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l="5238" t="7244" r="5361" b="4051"/>
          <a:stretch>
            <a:fillRect/>
          </a:stretch>
        </p:blipFill>
        <p:spPr bwMode="auto">
          <a:xfrm>
            <a:off x="0" y="571480"/>
            <a:ext cx="9144000" cy="6286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Овал 4"/>
          <p:cNvSpPr/>
          <p:nvPr/>
        </p:nvSpPr>
        <p:spPr>
          <a:xfrm>
            <a:off x="7215206" y="2643182"/>
            <a:ext cx="1928794" cy="100013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1403648" y="2420888"/>
            <a:ext cx="5616624" cy="1293852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08720"/>
            <a:ext cx="9144000" cy="5949280"/>
          </a:xfrm>
        </p:spPr>
        <p:txBody>
          <a:bodyPr/>
          <a:lstStyle/>
          <a:p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На </a:t>
            </a: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адрес электронной почты</a:t>
            </a: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, указанный Вами при регистрации, будет отправлено письмо с регистрационными данными (перейти по ссылке). Если </a:t>
            </a: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этот адрес уже не доступен</a:t>
            </a: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, для восстановления  нужно обращаться в </a:t>
            </a: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службу поддержки РИНЦ</a:t>
            </a: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:</a:t>
            </a:r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 </a:t>
            </a:r>
            <a:b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7 (495) 544-2494</a:t>
            </a: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support@elibrary.ru</a:t>
            </a:r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53"/>
            <a:ext cx="9144000" cy="500066"/>
          </a:xfrm>
        </p:spPr>
        <p:txBody>
          <a:bodyPr/>
          <a:lstStyle/>
          <a:p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Регистрация автора:</a:t>
            </a:r>
            <a:endParaRPr lang="ru-RU" sz="4400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 l="4542" t="4770" r="5505" b="37151"/>
          <a:stretch>
            <a:fillRect/>
          </a:stretch>
        </p:blipFill>
        <p:spPr bwMode="auto">
          <a:xfrm>
            <a:off x="0" y="857232"/>
            <a:ext cx="9143999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Овал 5"/>
          <p:cNvSpPr/>
          <p:nvPr/>
        </p:nvSpPr>
        <p:spPr>
          <a:xfrm>
            <a:off x="1714480" y="3286124"/>
            <a:ext cx="4357718" cy="785818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5143512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ea typeface="+mj-ea"/>
                <a:cs typeface="+mj-cs"/>
              </a:rPr>
              <a:t>Смена пароля необходима каждый год.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51"/>
            <a:ext cx="9144000" cy="571505"/>
          </a:xfrm>
        </p:spPr>
        <p:txBody>
          <a:bodyPr/>
          <a:lstStyle/>
          <a:p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Профиль автора:</a:t>
            </a: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l="4445" t="7951" r="4810" b="3687"/>
          <a:stretch>
            <a:fillRect/>
          </a:stretch>
        </p:blipFill>
        <p:spPr bwMode="auto">
          <a:xfrm>
            <a:off x="0" y="857232"/>
            <a:ext cx="9144000" cy="600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Овал 4"/>
          <p:cNvSpPr/>
          <p:nvPr/>
        </p:nvSpPr>
        <p:spPr>
          <a:xfrm>
            <a:off x="4929190" y="2071678"/>
            <a:ext cx="785818" cy="500066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1571604" y="2643182"/>
            <a:ext cx="2857520" cy="500066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>
            <a:off x="1071538" y="4500570"/>
            <a:ext cx="500066" cy="28575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>
            <a:off x="1142976" y="5214950"/>
            <a:ext cx="500066" cy="28575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>
            <a:off x="1071538" y="6000768"/>
            <a:ext cx="500066" cy="28575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>
              <a:lnSpc>
                <a:spcPct val="114000"/>
              </a:lnSpc>
            </a:pP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Для определения рейтинга научного учреждения, журнала или ученых используются </a:t>
            </a:r>
            <a:r>
              <a:rPr lang="ru-RU" sz="4400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различные </a:t>
            </a:r>
            <a:r>
              <a:rPr lang="ru-RU" sz="4400" b="1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библиометрические</a:t>
            </a:r>
            <a:r>
              <a:rPr lang="ru-RU" sz="4400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 показатели:</a:t>
            </a: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</a:b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- </a:t>
            </a: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C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индекс цитирования </a:t>
            </a: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(РИНЦ)</a:t>
            </a:r>
            <a:b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</a:b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- </a:t>
            </a: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C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индекс </a:t>
            </a:r>
            <a:r>
              <a:rPr lang="ru-RU" sz="4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C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Хирша</a:t>
            </a: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</a:b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- </a:t>
            </a:r>
            <a:r>
              <a:rPr lang="ru-RU" sz="4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C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импакт-фактор</a:t>
            </a: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 для научного журнала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43408"/>
            <a:ext cx="9144000" cy="710140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4800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Индекс цитирования </a:t>
            </a:r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(РИНЦ)</a:t>
            </a:r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- не число, а база данных научных статей, которая индексирует библиографические списки каждой статьи. Включает </a:t>
            </a:r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3 основных показателя: </a:t>
            </a:r>
            <a:b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</a:br>
            <a:endParaRPr lang="ru-RU" sz="48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3" name="Рисунок 2" descr="C:\Users\1\Desktop\Снимок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1760" y="5517232"/>
            <a:ext cx="4320480" cy="12241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001156" cy="671514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-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полное кол-во публикаций 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автора. </a:t>
            </a:r>
            <a:b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</a:b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- 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кол-во цитирований 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работ автора (полное количество ссылок на 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работы). 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Индекс не делится на число соавторов, </a:t>
            </a:r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самоцитирования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 не вычитаются. </a:t>
            </a:r>
            <a:b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</a:b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- 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индекс </a:t>
            </a:r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Хирша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(вычисляется на основе распределения цитирований публикаций автора)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0184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>
              <a:lnSpc>
                <a:spcPct val="114000"/>
              </a:lnSpc>
            </a:pPr>
            <a:r>
              <a:rPr lang="ru-RU" sz="4200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ea typeface="+mj-ea"/>
                <a:cs typeface="+mj-cs"/>
              </a:rPr>
              <a:t>Индекс </a:t>
            </a:r>
            <a:r>
              <a:rPr lang="ru-RU" sz="4200" b="1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ea typeface="+mj-ea"/>
                <a:cs typeface="+mj-cs"/>
              </a:rPr>
              <a:t>Хирша</a:t>
            </a:r>
            <a:r>
              <a:rPr lang="ru-RU" sz="4200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ea typeface="+mj-ea"/>
                <a:cs typeface="+mj-cs"/>
              </a:rPr>
              <a:t> </a:t>
            </a:r>
            <a:r>
              <a:rPr lang="ru-RU" sz="4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ea typeface="+mj-ea"/>
                <a:cs typeface="+mj-cs"/>
              </a:rPr>
              <a:t>- </a:t>
            </a:r>
            <a:r>
              <a:rPr lang="ru-RU" sz="4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ea typeface="+mj-ea"/>
                <a:cs typeface="+mj-cs"/>
              </a:rPr>
              <a:t>количественная характеристика </a:t>
            </a:r>
            <a:r>
              <a:rPr lang="ru-RU" sz="4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ea typeface="+mj-ea"/>
                <a:cs typeface="+mj-cs"/>
              </a:rPr>
              <a:t>продуктивности ученого, </a:t>
            </a:r>
            <a:r>
              <a:rPr lang="ru-RU" sz="4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ea typeface="+mj-ea"/>
                <a:cs typeface="+mj-cs"/>
              </a:rPr>
              <a:t>основанная </a:t>
            </a:r>
            <a:r>
              <a:rPr lang="ru-RU" sz="4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ea typeface="+mj-ea"/>
                <a:cs typeface="+mj-cs"/>
              </a:rPr>
              <a:t>не только на количестве цитирований его публикаций, но и на количестве этих публикаций.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>
              <a:lnSpc>
                <a:spcPct val="114000"/>
              </a:lnSpc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На платформе НЭБ «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eLibrary.ru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»  </a:t>
            </a:r>
            <a:r>
              <a:rPr lang="ru-RU" sz="4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в 2006г.создана информационная база данных </a:t>
            </a:r>
            <a:r>
              <a:rPr lang="ru-RU" sz="4200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Российский индекс научного цитирования (РИНЦ) </a:t>
            </a:r>
            <a:r>
              <a:rPr lang="ru-RU" sz="4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- аналитическая система оценки публикационной активности и цитируемости российских авторов, организаций, журналов. </a:t>
            </a:r>
            <a:endParaRPr lang="ru-RU" sz="4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>
              <a:lnSpc>
                <a:spcPct val="114000"/>
              </a:lnSpc>
            </a:pP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</a:b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Индекс </a:t>
            </a:r>
            <a:r>
              <a:rPr lang="ru-RU" sz="4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Хирша</a:t>
            </a: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(h-</a:t>
            </a:r>
            <a:r>
              <a:rPr lang="ru-RU" sz="4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index</a:t>
            </a: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) = </a:t>
            </a:r>
            <a:r>
              <a:rPr lang="en-US" sz="4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N</a:t>
            </a: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, если у автора </a:t>
            </a:r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N</a:t>
            </a: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 статей </a:t>
            </a: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с </a:t>
            </a: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числом цитирований</a:t>
            </a: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 больше или равное </a:t>
            </a:r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N</a:t>
            </a: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 раз.</a:t>
            </a:r>
            <a:b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</a:b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Пример: индекс </a:t>
            </a:r>
            <a:r>
              <a:rPr lang="ru-RU" sz="4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Хирша</a:t>
            </a: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 =</a:t>
            </a: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12</a:t>
            </a: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, если у автора есть </a:t>
            </a: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12 статей</a:t>
            </a: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, каждая из которых имеет </a:t>
            </a: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цитируемость 12 </a:t>
            </a: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и более раз.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sz="5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Индекс </a:t>
            </a:r>
            <a:r>
              <a:rPr lang="ru-RU" sz="5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Хирша</a:t>
            </a:r>
            <a:r>
              <a:rPr lang="ru-RU" sz="5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5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– более информативный критерий, чем </a:t>
            </a:r>
            <a:r>
              <a:rPr lang="ru-RU" sz="5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общее число публикаций </a:t>
            </a:r>
            <a:r>
              <a:rPr lang="ru-RU" sz="5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автора или </a:t>
            </a:r>
            <a:r>
              <a:rPr lang="ru-RU" sz="5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общее число цитирований  </a:t>
            </a:r>
            <a:endParaRPr lang="ru-RU" sz="5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ru-RU" dirty="0" smtClean="0">
                <a:latin typeface="Comic Sans MS" pitchFamily="66" charset="0"/>
              </a:rPr>
              <a:t/>
            </a:r>
            <a:br>
              <a:rPr lang="ru-RU" dirty="0" smtClean="0">
                <a:latin typeface="Comic Sans MS" pitchFamily="66" charset="0"/>
              </a:rPr>
            </a:br>
            <a:r>
              <a:rPr lang="ru-RU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4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4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У</a:t>
            </a:r>
            <a:r>
              <a:rPr lang="ru-RU" sz="4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ровень цитируемости:  </a:t>
            </a:r>
            <a:r>
              <a:rPr lang="ru-RU" sz="4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ru-RU" sz="4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</a:br>
            <a:r>
              <a:rPr lang="ru-RU" sz="4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-Индекс </a:t>
            </a:r>
            <a:r>
              <a:rPr lang="ru-RU" sz="4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Хирша</a:t>
            </a:r>
            <a:r>
              <a:rPr lang="ru-RU" sz="4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 от </a:t>
            </a:r>
            <a:r>
              <a:rPr lang="ru-RU" sz="4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0-2</a:t>
            </a:r>
            <a:r>
              <a:rPr lang="ru-RU" sz="4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 по РИНЦ  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соответствует научной активности начинающего ученого;</a:t>
            </a:r>
            <a:r>
              <a:rPr lang="ru-RU" sz="4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ru-RU" sz="4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</a:br>
            <a:r>
              <a:rPr lang="ru-RU" sz="4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- от </a:t>
            </a:r>
            <a:r>
              <a:rPr lang="ru-RU" sz="4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3 до 6  </a:t>
            </a:r>
            <a:r>
              <a:rPr lang="ru-RU" sz="4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-   кандидата наук;</a:t>
            </a:r>
            <a:br>
              <a:rPr lang="ru-RU" sz="4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</a:br>
            <a:r>
              <a:rPr lang="ru-RU" sz="4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- от </a:t>
            </a:r>
            <a:r>
              <a:rPr lang="ru-RU" sz="4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7 до 10 </a:t>
            </a:r>
            <a:r>
              <a:rPr lang="ru-RU" sz="4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-   доктора наук;</a:t>
            </a:r>
            <a:br>
              <a:rPr lang="ru-RU" sz="4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</a:br>
            <a:r>
              <a:rPr lang="ru-RU" sz="4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- от </a:t>
            </a:r>
            <a:r>
              <a:rPr lang="ru-RU" sz="4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11 до 15 </a:t>
            </a:r>
            <a:r>
              <a:rPr lang="ru-RU" sz="4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-</a:t>
            </a: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известного ученого;</a:t>
            </a:r>
            <a:r>
              <a:rPr lang="ru-RU" sz="4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ru-RU" sz="4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</a:br>
            <a:r>
              <a:rPr lang="ru-RU" sz="4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- от </a:t>
            </a:r>
            <a:r>
              <a:rPr lang="ru-RU" sz="4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16 и выше </a:t>
            </a:r>
            <a:r>
              <a:rPr lang="ru-RU" sz="4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- ученого с    мировым именем.</a:t>
            </a:r>
            <a:r>
              <a:rPr lang="ru-RU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ru-RU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</a:br>
            <a:endParaRPr lang="ru-RU" sz="38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144000" cy="6869573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lang="ru-RU" sz="2800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Пути повышения индекса </a:t>
            </a:r>
            <a:r>
              <a:rPr lang="ru-RU" sz="2800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Хирша</a:t>
            </a:r>
            <a:r>
              <a:rPr lang="ru-RU" sz="2800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:</a:t>
            </a:r>
          </a:p>
          <a:p>
            <a:pPr lvl="0" eaLnBrk="1" hangingPunct="1">
              <a:lnSpc>
                <a:spcPct val="90000"/>
              </a:lnSpc>
              <a:buFontTx/>
              <a:buChar char="•"/>
              <a:tabLst>
                <a:tab pos="457200" algn="l"/>
              </a:tabLst>
            </a:pPr>
            <a:r>
              <a:rPr lang="ru-RU" sz="3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 </a:t>
            </a:r>
            <a:r>
              <a:rPr lang="ru-RU" sz="290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учитывать наличие журнала в РИНЦ и в списке, рекомендуемом ВАК. </a:t>
            </a:r>
          </a:p>
          <a:p>
            <a:pPr lvl="0" eaLnBrk="1" hangingPunct="1">
              <a:lnSpc>
                <a:spcPct val="90000"/>
              </a:lnSpc>
              <a:buFontTx/>
              <a:buChar char="•"/>
              <a:tabLst>
                <a:tab pos="457200" algn="l"/>
              </a:tabLst>
            </a:pPr>
            <a:r>
              <a:rPr lang="ru-RU" sz="290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  </a:t>
            </a:r>
            <a:r>
              <a:rPr lang="ru-RU" sz="2800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публиковаться </a:t>
            </a:r>
            <a:r>
              <a:rPr lang="ru-RU" sz="280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в соавторстве с коллегой, имеющим </a:t>
            </a:r>
            <a:r>
              <a:rPr lang="ru-RU" sz="2800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высокие </a:t>
            </a:r>
            <a:r>
              <a:rPr lang="ru-RU" sz="2800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наукометрические</a:t>
            </a:r>
            <a:r>
              <a:rPr lang="ru-RU" sz="280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показатели.</a:t>
            </a:r>
          </a:p>
          <a:p>
            <a:pPr lvl="0">
              <a:lnSpc>
                <a:spcPct val="90000"/>
              </a:lnSpc>
              <a:buFontTx/>
              <a:buChar char="•"/>
              <a:tabLst>
                <a:tab pos="457200" algn="l"/>
              </a:tabLst>
            </a:pPr>
            <a:r>
              <a:rPr lang="ru-RU" sz="290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давать ссылки на собственные статьи, опубликованные в переводной литературе (</a:t>
            </a:r>
            <a:r>
              <a:rPr lang="ru-RU" sz="290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англоязычные издания) </a:t>
            </a:r>
            <a:endParaRPr lang="ru-RU" sz="2900" dirty="0" smtClean="0">
              <a:ln w="12700">
                <a:solidFill>
                  <a:srgbClr val="002060"/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457200" indent="-457200" eaLnBrk="1" hangingPunct="1">
              <a:lnSpc>
                <a:spcPct val="90000"/>
              </a:lnSpc>
              <a:buFontTx/>
              <a:buChar char="•"/>
              <a:tabLst>
                <a:tab pos="457200" algn="l"/>
              </a:tabLst>
            </a:pPr>
            <a:r>
              <a:rPr lang="ru-RU" sz="290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80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т.е. увеличить </a:t>
            </a:r>
            <a:r>
              <a:rPr lang="ru-RU" sz="2800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самоцитируемость</a:t>
            </a:r>
            <a:r>
              <a:rPr lang="ru-RU" sz="280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, также </a:t>
            </a:r>
            <a:r>
              <a:rPr lang="ru-RU" sz="2800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обмен ссылками </a:t>
            </a:r>
            <a:r>
              <a:rPr lang="ru-RU" sz="280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на статьи коллег. Делитесь с коллегами информацией о выходе публикации.</a:t>
            </a: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lang="ru-RU" sz="290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в публикациях указывать ЧГМА как место работы автора.</a:t>
            </a: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lang="ru-RU" sz="280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для повышения </a:t>
            </a:r>
            <a:r>
              <a:rPr lang="ru-RU" sz="2800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импакт</a:t>
            </a:r>
            <a:r>
              <a:rPr lang="ru-RU" sz="280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-фактора «своего» журнала – давать ссылки на </a:t>
            </a:r>
            <a:r>
              <a:rPr lang="ru-RU" sz="2800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его статьи  </a:t>
            </a:r>
            <a:endParaRPr lang="ru-RU" sz="2800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lang="ru-RU" sz="290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правильное библиографическое оформление  статей и </a:t>
            </a:r>
            <a:r>
              <a:rPr lang="ru-RU" sz="2900" dirty="0" err="1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пристатейных</a:t>
            </a:r>
            <a:r>
              <a:rPr lang="ru-RU" sz="290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списков,  написание ФИО.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"/>
            <a:ext cx="9144000" cy="830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600" b="1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ea typeface="+mj-ea"/>
                <a:cs typeface="+mj-cs"/>
              </a:rPr>
              <a:t>Импакт-фактор</a:t>
            </a:r>
            <a:r>
              <a:rPr lang="ru-RU" sz="4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ea typeface="+mj-ea"/>
                <a:cs typeface="+mj-cs"/>
              </a:rPr>
              <a:t> </a:t>
            </a:r>
            <a:r>
              <a:rPr lang="ru-RU" sz="4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ea typeface="+mj-ea"/>
                <a:cs typeface="+mj-cs"/>
              </a:rPr>
              <a:t>журнала </a:t>
            </a:r>
            <a:endParaRPr lang="ru-RU" sz="4800" dirty="0" smtClean="0"/>
          </a:p>
          <a:p>
            <a:pPr>
              <a:lnSpc>
                <a:spcPct val="90000"/>
              </a:lnSpc>
            </a:pP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ea typeface="+mj-ea"/>
                <a:cs typeface="+mj-cs"/>
              </a:rPr>
              <a:t>–  численный показатель авторитетности журнала, отражающий </a:t>
            </a: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ea typeface="+mj-ea"/>
                <a:cs typeface="+mj-cs"/>
              </a:rPr>
              <a:t>количество ссылок на статьи</a:t>
            </a: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ea typeface="+mj-ea"/>
                <a:cs typeface="+mj-cs"/>
              </a:rPr>
              <a:t>, опубликованные в журнале за два предыдущих года, отнесенное </a:t>
            </a: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ea typeface="+mj-ea"/>
                <a:cs typeface="+mj-cs"/>
              </a:rPr>
              <a:t>к общему количеству статей</a:t>
            </a: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ea typeface="+mj-ea"/>
                <a:cs typeface="+mj-cs"/>
              </a:rPr>
              <a:t>, опубликованных в этом же журнале за эти годы. </a:t>
            </a:r>
          </a:p>
          <a:p>
            <a:endParaRPr lang="ru-RU" sz="46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  <a:ea typeface="+mj-ea"/>
              <a:cs typeface="+mj-cs"/>
            </a:endParaRPr>
          </a:p>
          <a:p>
            <a:endParaRPr lang="ru-RU" sz="46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652534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4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Например, научный журнал за 2013 и 2014 годы опубликовал </a:t>
            </a:r>
            <a:r>
              <a:rPr lang="ru-RU" sz="4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1000 статей</a:t>
            </a:r>
            <a:r>
              <a:rPr lang="ru-RU" sz="4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. </a:t>
            </a:r>
            <a:br>
              <a:rPr lang="ru-RU" sz="4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</a:br>
            <a:r>
              <a:rPr lang="ru-RU" sz="4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В 2015 году эти статьи </a:t>
            </a:r>
            <a:r>
              <a:rPr lang="ru-RU" sz="4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процитировали 50 раз</a:t>
            </a:r>
            <a:r>
              <a:rPr lang="ru-RU" sz="4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. Значит, </a:t>
            </a:r>
            <a:r>
              <a:rPr lang="ru-RU" sz="4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импакт-фактор</a:t>
            </a:r>
            <a:r>
              <a:rPr lang="ru-RU" sz="4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 журнала на 2015 год будет равен </a:t>
            </a:r>
            <a:r>
              <a:rPr lang="ru-RU" sz="4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0,05</a:t>
            </a:r>
            <a:r>
              <a:rPr lang="ru-RU" sz="4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 (</a:t>
            </a:r>
            <a:r>
              <a:rPr lang="ru-RU" sz="4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50 делится на 1000</a:t>
            </a:r>
            <a:r>
              <a:rPr lang="ru-RU" sz="4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).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1000132"/>
          </a:xfrm>
        </p:spPr>
        <p:txBody>
          <a:bodyPr/>
          <a:lstStyle/>
          <a:p>
            <a:pPr algn="ctr"/>
            <a:r>
              <a:rPr lang="ru-RU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Посмотреть </a:t>
            </a:r>
            <a:r>
              <a:rPr lang="ru-RU" b="1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Импакт-фактор</a:t>
            </a:r>
            <a:r>
              <a:rPr lang="ru-RU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 журнала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 l="4641" t="9187" r="5604" b="4064"/>
          <a:stretch>
            <a:fillRect/>
          </a:stretch>
        </p:blipFill>
        <p:spPr bwMode="auto">
          <a:xfrm>
            <a:off x="0" y="1214422"/>
            <a:ext cx="9144000" cy="564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Овал 5"/>
          <p:cNvSpPr/>
          <p:nvPr/>
        </p:nvSpPr>
        <p:spPr>
          <a:xfrm>
            <a:off x="0" y="6072206"/>
            <a:ext cx="1357290" cy="35719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/>
          <a:srcRect l="3651" t="5300" r="24958" b="437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Овал 4"/>
          <p:cNvSpPr/>
          <p:nvPr/>
        </p:nvSpPr>
        <p:spPr>
          <a:xfrm>
            <a:off x="2285984" y="1000108"/>
            <a:ext cx="3357586" cy="35719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2571736" y="6000768"/>
            <a:ext cx="4500594" cy="71438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7572396" y="3857628"/>
            <a:ext cx="1143008" cy="642942"/>
          </a:xfrm>
          <a:prstGeom prst="ellipse">
            <a:avLst/>
          </a:prstGeom>
          <a:noFill/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/>
          <a:srcRect l="4444" t="5477" r="5657" b="335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Овал 4"/>
          <p:cNvSpPr/>
          <p:nvPr/>
        </p:nvSpPr>
        <p:spPr>
          <a:xfrm>
            <a:off x="3571868" y="2786058"/>
            <a:ext cx="2500330" cy="35719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53"/>
            <a:ext cx="9144000" cy="642942"/>
          </a:xfrm>
        </p:spPr>
        <p:txBody>
          <a:bodyPr/>
          <a:lstStyle/>
          <a:p>
            <a:r>
              <a:rPr lang="ru-RU" sz="4600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Поиск авторов:</a:t>
            </a: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l="4642" t="14134" r="23512" b="4714"/>
          <a:stretch>
            <a:fillRect/>
          </a:stretch>
        </p:blipFill>
        <p:spPr bwMode="auto">
          <a:xfrm>
            <a:off x="0" y="857232"/>
            <a:ext cx="9143999" cy="60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Овал 4"/>
          <p:cNvSpPr/>
          <p:nvPr/>
        </p:nvSpPr>
        <p:spPr>
          <a:xfrm>
            <a:off x="0" y="4143380"/>
            <a:ext cx="1714480" cy="285752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ctr">
              <a:lnSpc>
                <a:spcPct val="114000"/>
              </a:lnSpc>
            </a:pPr>
            <a:r>
              <a:rPr lang="ru-RU" sz="5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«Цитирование – система наград, разменная монета, которой мы расплачиваемся с коллегами» </a:t>
            </a:r>
            <a:r>
              <a:rPr lang="ru-RU" sz="4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ru-RU" sz="4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</a:br>
            <a:r>
              <a:rPr lang="ru-RU" sz="4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          </a:t>
            </a: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Юджин </a:t>
            </a:r>
            <a:r>
              <a:rPr lang="ru-RU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Гарфилд</a:t>
            </a: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, США,</a:t>
            </a:r>
            <a:b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</a:br>
            <a:r>
              <a:rPr lang="ru-RU" sz="3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Ученый, один из основоположников </a:t>
            </a:r>
            <a:br>
              <a:rPr lang="ru-RU" sz="3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</a:br>
            <a:r>
              <a:rPr lang="ru-RU" sz="3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библиометрии</a:t>
            </a:r>
            <a:r>
              <a:rPr lang="ru-RU" sz="3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22440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06" y="71415"/>
            <a:ext cx="9072594" cy="571504"/>
          </a:xfrm>
        </p:spPr>
        <p:txBody>
          <a:bodyPr/>
          <a:lstStyle/>
          <a:p>
            <a:r>
              <a:rPr lang="ru-RU" sz="4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Поиск всех авторов ЧГМА:</a:t>
            </a:r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 l="4343" t="5654" r="5604" b="2297"/>
          <a:stretch>
            <a:fillRect/>
          </a:stretch>
        </p:blipFill>
        <p:spPr bwMode="auto">
          <a:xfrm>
            <a:off x="0" y="642918"/>
            <a:ext cx="9144000" cy="621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Овал 3"/>
          <p:cNvSpPr/>
          <p:nvPr/>
        </p:nvSpPr>
        <p:spPr>
          <a:xfrm>
            <a:off x="1785918" y="2500306"/>
            <a:ext cx="5214974" cy="107157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1928794" y="5143512"/>
            <a:ext cx="1714512" cy="5715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5286380" y="5572140"/>
            <a:ext cx="2000264" cy="1285860"/>
          </a:xfrm>
          <a:prstGeom prst="ellipse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06" y="0"/>
            <a:ext cx="9072594" cy="6858000"/>
          </a:xfrm>
        </p:spPr>
        <p:txBody>
          <a:bodyPr/>
          <a:lstStyle/>
          <a:p>
            <a:pPr>
              <a:lnSpc>
                <a:spcPct val="114000"/>
              </a:lnSpc>
            </a:pPr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Не все работы могут быть в списке публикаций автора. </a:t>
            </a:r>
            <a:b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</a:br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Для их поиска нужно выбрать опцию </a:t>
            </a:r>
            <a:r>
              <a:rPr lang="ru-RU" sz="4800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«Непривязанные публикации, которые </a:t>
            </a:r>
            <a:br>
              <a:rPr lang="ru-RU" sz="4800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</a:br>
            <a:r>
              <a:rPr lang="ru-RU" sz="4800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могут принадлежать данному автору»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l="4841" t="4947" r="5042" b="3180"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Овал 4"/>
          <p:cNvSpPr/>
          <p:nvPr/>
        </p:nvSpPr>
        <p:spPr>
          <a:xfrm>
            <a:off x="4929190" y="142852"/>
            <a:ext cx="857256" cy="500066"/>
          </a:xfrm>
          <a:prstGeom prst="ellipse">
            <a:avLst/>
          </a:prstGeom>
          <a:noFill/>
          <a:ln w="793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1500166" y="785794"/>
            <a:ext cx="2786082" cy="57150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1500166" y="5715016"/>
            <a:ext cx="1857388" cy="428628"/>
          </a:xfrm>
          <a:prstGeom prst="ellipse">
            <a:avLst/>
          </a:prstGeom>
          <a:noFill/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/>
          <a:srcRect l="4543" t="4594" r="5556" b="15901"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трелка вправо 4"/>
          <p:cNvSpPr/>
          <p:nvPr/>
        </p:nvSpPr>
        <p:spPr>
          <a:xfrm>
            <a:off x="1357290" y="3786190"/>
            <a:ext cx="571504" cy="35719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6429388" y="3429000"/>
            <a:ext cx="428628" cy="2857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1785918" y="3214686"/>
            <a:ext cx="1000132" cy="285752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5929322" y="4572008"/>
            <a:ext cx="857256" cy="5715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l="4246" t="6173" r="5306" b="4738"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Овал 4"/>
          <p:cNvSpPr/>
          <p:nvPr/>
        </p:nvSpPr>
        <p:spPr>
          <a:xfrm>
            <a:off x="1500166" y="5214950"/>
            <a:ext cx="642942" cy="64294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7000892" y="3929066"/>
            <a:ext cx="2143108" cy="1500198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1785918" y="0"/>
            <a:ext cx="2071702" cy="1928802"/>
          </a:xfrm>
          <a:prstGeom prst="ellipse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29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ea typeface="+mj-ea"/>
                <a:cs typeface="+mj-cs"/>
              </a:rPr>
              <a:t>Также не все ссылки могут быть в списке цитирований. </a:t>
            </a:r>
            <a:b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ea typeface="+mj-ea"/>
                <a:cs typeface="+mj-cs"/>
              </a:rPr>
            </a:br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ea typeface="+mj-ea"/>
                <a:cs typeface="+mj-cs"/>
              </a:rPr>
              <a:t>Для их поиска нужно выбрать опцию </a:t>
            </a:r>
            <a:r>
              <a:rPr lang="ru-RU" sz="4800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ea typeface="+mj-ea"/>
                <a:cs typeface="+mj-cs"/>
              </a:rPr>
              <a:t>«Непривязанные ссылки, которые </a:t>
            </a:r>
            <a:br>
              <a:rPr lang="ru-RU" sz="4800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ea typeface="+mj-ea"/>
                <a:cs typeface="+mj-cs"/>
              </a:rPr>
            </a:br>
            <a:r>
              <a:rPr lang="ru-RU" sz="4800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ea typeface="+mj-ea"/>
                <a:cs typeface="+mj-cs"/>
              </a:rPr>
              <a:t>могут принадлежать данному автору»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>
          <a:blip r:embed="rId2" cstate="print"/>
          <a:srcRect l="3947" t="5830" r="5261" b="31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Овал 6"/>
          <p:cNvSpPr/>
          <p:nvPr/>
        </p:nvSpPr>
        <p:spPr>
          <a:xfrm>
            <a:off x="1571604" y="2500306"/>
            <a:ext cx="1928826" cy="428628"/>
          </a:xfrm>
          <a:prstGeom prst="ellipse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/>
          <a:srcRect l="4842" t="6007" r="5195" b="11661"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трелка вправо 4"/>
          <p:cNvSpPr/>
          <p:nvPr/>
        </p:nvSpPr>
        <p:spPr>
          <a:xfrm>
            <a:off x="1214414" y="5357826"/>
            <a:ext cx="642942" cy="35719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5728"/>
            <a:ext cx="9144000" cy="657227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4400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Поиск публикаций автора:</a:t>
            </a: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</a:b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если работа есть в БД РИНЦ, но нет в списке Ваших публикаций. Возможны ошибки в написании фамилии или нет соответствия между организацией  и автором. </a:t>
            </a: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Это можно исправить на странице с библиографическим описанием данной публикации.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857232"/>
          </a:xfrm>
        </p:spPr>
        <p:txBody>
          <a:bodyPr/>
          <a:lstStyle/>
          <a:p>
            <a:r>
              <a:rPr lang="ru-RU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Выбрать раздел </a:t>
            </a:r>
            <a:r>
              <a:rPr lang="ru-RU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Поиск публикаций   </a:t>
            </a: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l="17352" t="21555" r="5108" b="3180"/>
          <a:stretch>
            <a:fillRect/>
          </a:stretch>
        </p:blipFill>
        <p:spPr bwMode="auto">
          <a:xfrm>
            <a:off x="0" y="857232"/>
            <a:ext cx="9144000" cy="600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Овал 4"/>
          <p:cNvSpPr/>
          <p:nvPr/>
        </p:nvSpPr>
        <p:spPr>
          <a:xfrm>
            <a:off x="285720" y="2714620"/>
            <a:ext cx="2214578" cy="4286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5728"/>
            <a:ext cx="9144000" cy="6572272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Существуют международные системы цитирования </a:t>
            </a:r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(библиографические базы):</a:t>
            </a: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Web</a:t>
            </a: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of</a:t>
            </a: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Science</a:t>
            </a: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, </a:t>
            </a:r>
            <a:r>
              <a:rPr lang="ru-RU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Scopus</a:t>
            </a: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, </a:t>
            </a:r>
            <a:r>
              <a:rPr lang="ru-RU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PubMed</a:t>
            </a: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…</a:t>
            </a: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</a:b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Входящие в них журналы, официально признаются ВАК. </a:t>
            </a: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Необъективное представление российской научной периодики в зарубежных системах цитирования, отсутствие доступной системы для оценки научных результатов в России </a:t>
            </a:r>
            <a:r>
              <a:rPr lang="ru-RU" sz="3600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вызвали необходимость создания </a:t>
            </a:r>
            <a:r>
              <a:rPr lang="ru-RU" sz="2700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РИНЦ</a:t>
            </a:r>
            <a:r>
              <a:rPr lang="ru-RU" u="sng" dirty="0" smtClean="0">
                <a:solidFill>
                  <a:srgbClr val="FF0000"/>
                </a:solidFill>
              </a:rPr>
              <a:t/>
            </a:r>
            <a:br>
              <a:rPr lang="ru-RU" u="sng" dirty="0" smtClean="0">
                <a:solidFill>
                  <a:srgbClr val="FF0000"/>
                </a:solidFill>
              </a:rPr>
            </a:br>
            <a:endParaRPr lang="ru-RU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71612"/>
          </a:xfrm>
        </p:spPr>
        <p:txBody>
          <a:bodyPr/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</a:b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Поиск по фамилии на рус. и англ. яз. Различные варианты написания Вашей фамилии</a:t>
            </a: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l="4743" t="6360" r="6299" b="1920"/>
          <a:stretch>
            <a:fillRect/>
          </a:stretch>
        </p:blipFill>
        <p:spPr bwMode="auto">
          <a:xfrm>
            <a:off x="0" y="1928802"/>
            <a:ext cx="9144000" cy="4929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Овал 5"/>
          <p:cNvSpPr/>
          <p:nvPr/>
        </p:nvSpPr>
        <p:spPr>
          <a:xfrm>
            <a:off x="1571604" y="4572008"/>
            <a:ext cx="928694" cy="500066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6215074" y="4500570"/>
            <a:ext cx="928694" cy="35719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2" cstate="print"/>
          <a:srcRect r="24385" b="279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Овал 5"/>
          <p:cNvSpPr/>
          <p:nvPr/>
        </p:nvSpPr>
        <p:spPr>
          <a:xfrm>
            <a:off x="-214346" y="-71462"/>
            <a:ext cx="3929058" cy="2714668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06" y="142852"/>
            <a:ext cx="9001188" cy="2714644"/>
          </a:xfrm>
        </p:spPr>
        <p:txBody>
          <a:bodyPr/>
          <a:lstStyle/>
          <a:p>
            <a:r>
              <a:rPr lang="ru-RU" sz="4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Красной звездочкой </a:t>
            </a:r>
            <a:r>
              <a:rPr lang="ru-RU" sz="4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отмечены работы, которые уже включены в список Ваших публикаций. </a:t>
            </a:r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 l="5438" t="8127" r="6398" b="41285"/>
          <a:stretch>
            <a:fillRect/>
          </a:stretch>
        </p:blipFill>
        <p:spPr bwMode="auto">
          <a:xfrm>
            <a:off x="0" y="2786058"/>
            <a:ext cx="9144000" cy="4071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Овал 5"/>
          <p:cNvSpPr/>
          <p:nvPr/>
        </p:nvSpPr>
        <p:spPr>
          <a:xfrm>
            <a:off x="6572264" y="4357694"/>
            <a:ext cx="714380" cy="714380"/>
          </a:xfrm>
          <a:prstGeom prst="ellipse">
            <a:avLst/>
          </a:prstGeom>
          <a:noFill/>
          <a:ln w="825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4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Если работа </a:t>
            </a:r>
            <a:r>
              <a:rPr lang="ru-RU" sz="4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не включена</a:t>
            </a:r>
            <a:r>
              <a:rPr lang="ru-RU" sz="4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 в Ваш список, перейдите на страницу с ее библиографическим описанием (</a:t>
            </a:r>
            <a:r>
              <a:rPr lang="ru-RU" sz="4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кликнув по названию</a:t>
            </a:r>
            <a:r>
              <a:rPr lang="ru-RU" sz="4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) </a:t>
            </a:r>
            <a:r>
              <a:rPr lang="ru-RU" sz="4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и </a:t>
            </a:r>
            <a:r>
              <a:rPr lang="ru-RU" sz="4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выберите </a:t>
            </a:r>
            <a:r>
              <a:rPr lang="ru-RU" sz="4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«Добавить публикацию в список моих работ» </a:t>
            </a:r>
            <a:r>
              <a:rPr lang="ru-RU" sz="4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справа.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49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Также не все ссылки могут быть показаны в списке непривязанных.</a:t>
            </a:r>
            <a:r>
              <a:rPr lang="ru-RU" sz="49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 Возможны ошибки в фамилии или автор не указан. Это можно исправить в разделе </a:t>
            </a:r>
            <a:r>
              <a:rPr lang="ru-RU" sz="4900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«Поиск цитирований в РИНЦ».</a:t>
            </a:r>
            <a:endParaRPr lang="ru-RU" sz="4900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53"/>
            <a:ext cx="9144000" cy="714380"/>
          </a:xfrm>
        </p:spPr>
        <p:txBody>
          <a:bodyPr/>
          <a:lstStyle/>
          <a:p>
            <a:r>
              <a:rPr lang="ru-RU" sz="4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Поиск цитирований автора:</a:t>
            </a: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l="19238" t="4947" r="5703" b="2445"/>
          <a:stretch>
            <a:fillRect/>
          </a:stretch>
        </p:blipFill>
        <p:spPr bwMode="auto">
          <a:xfrm>
            <a:off x="0" y="857232"/>
            <a:ext cx="9144000" cy="600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Овал 4"/>
          <p:cNvSpPr/>
          <p:nvPr/>
        </p:nvSpPr>
        <p:spPr>
          <a:xfrm>
            <a:off x="0" y="3357562"/>
            <a:ext cx="3214678" cy="71438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52"/>
            <a:ext cx="9144000" cy="1428760"/>
          </a:xfrm>
        </p:spPr>
        <p:txBody>
          <a:bodyPr/>
          <a:lstStyle/>
          <a:p>
            <a:r>
              <a:rPr lang="ru-RU" sz="4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Любое слово из текста ссылки или фамилия автора:</a:t>
            </a: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l="5339" t="6360" r="6287" b="16599"/>
          <a:stretch>
            <a:fillRect/>
          </a:stretch>
        </p:blipFill>
        <p:spPr bwMode="auto">
          <a:xfrm>
            <a:off x="0" y="1643050"/>
            <a:ext cx="9144000" cy="52149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" name="Овал 4"/>
          <p:cNvSpPr/>
          <p:nvPr/>
        </p:nvSpPr>
        <p:spPr>
          <a:xfrm>
            <a:off x="1357290" y="2643182"/>
            <a:ext cx="2714644" cy="428628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4214810" y="2571744"/>
            <a:ext cx="2786082" cy="5000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1500166" y="4357694"/>
            <a:ext cx="500066" cy="428628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7143768" y="4929198"/>
            <a:ext cx="2000232" cy="785818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6444208" y="3645024"/>
            <a:ext cx="699560" cy="605501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71480"/>
            <a:ext cx="9144000" cy="628652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4800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Раздел </a:t>
            </a:r>
            <a:r>
              <a:rPr lang="ru-RU" sz="5000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«Анализ публикационной активности автора»</a:t>
            </a:r>
            <a:r>
              <a:rPr lang="ru-RU" sz="4800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5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содержит </a:t>
            </a:r>
            <a:r>
              <a:rPr lang="ru-RU" sz="5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библиометрический</a:t>
            </a:r>
            <a:r>
              <a:rPr lang="ru-RU" sz="5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 анализ списка Ваших публикаций и цитирований по различным параметрам.</a:t>
            </a:r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</a:br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4400" dirty="0" smtClean="0"/>
              <a:t/>
            </a:r>
            <a:br>
              <a:rPr lang="ru-RU" sz="4400" dirty="0" smtClean="0"/>
            </a:br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ru-RU" sz="4600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Можно посмотреть:</a:t>
            </a:r>
            <a:r>
              <a:rPr lang="ru-RU" sz="4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ru-RU" sz="4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</a:br>
            <a:r>
              <a:rPr lang="ru-RU" sz="4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-Число </a:t>
            </a:r>
            <a:r>
              <a:rPr lang="ru-RU" sz="4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самоцитирований</a:t>
            </a:r>
            <a:r>
              <a:rPr lang="ru-RU" sz="4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. </a:t>
            </a:r>
            <a:br>
              <a:rPr lang="ru-RU" sz="4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</a:br>
            <a:r>
              <a:rPr lang="ru-RU" sz="4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-Число публикаций в  российских журналах из  перечня ВАК.       </a:t>
            </a:r>
            <a:r>
              <a:rPr lang="ru-RU" sz="4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ru-RU" sz="4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</a:br>
            <a:r>
              <a:rPr lang="ru-RU" sz="4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-Распределение Ваших публикаций по годам, </a:t>
            </a:r>
            <a:br>
              <a:rPr lang="ru-RU" sz="4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</a:br>
            <a:r>
              <a:rPr lang="ru-RU" sz="4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-по журналам </a:t>
            </a:r>
            <a:r>
              <a:rPr lang="ru-RU" sz="4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ru-RU" sz="4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</a:br>
            <a:r>
              <a:rPr lang="ru-RU" sz="4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-по числу цитирований и т.д.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52"/>
            <a:ext cx="9144000" cy="5357850"/>
          </a:xfrm>
        </p:spPr>
        <p:txBody>
          <a:bodyPr/>
          <a:lstStyle/>
          <a:p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4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Чтобы получить наиболее достоверные данные о цитируемости ученого, следует выполнять </a:t>
            </a:r>
            <a:r>
              <a:rPr lang="ru-RU" sz="4600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Обновление показателей автора:</a:t>
            </a:r>
            <a:r>
              <a:rPr lang="ru-RU" sz="4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ru-RU" sz="4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</a:br>
            <a:r>
              <a:rPr lang="ru-RU" sz="4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-в разделе </a:t>
            </a:r>
            <a:r>
              <a:rPr lang="ru-RU" sz="4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«Анализ публикационной активности автора»</a:t>
            </a:r>
            <a:br>
              <a:rPr lang="ru-RU" sz="4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</a:br>
            <a:endParaRPr lang="ru-RU" sz="46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l="21603" t="15953" r="5016" b="73088"/>
          <a:stretch>
            <a:fillRect/>
          </a:stretch>
        </p:blipFill>
        <p:spPr bwMode="auto">
          <a:xfrm>
            <a:off x="0" y="5643578"/>
            <a:ext cx="9143999" cy="1214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Овал 4"/>
          <p:cNvSpPr/>
          <p:nvPr/>
        </p:nvSpPr>
        <p:spPr>
          <a:xfrm>
            <a:off x="5214942" y="5857892"/>
            <a:ext cx="357190" cy="571504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ru-RU" sz="5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База РИНЦ содержит </a:t>
            </a:r>
            <a:r>
              <a:rPr lang="ru-RU" sz="5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сведения о выходных данных, авторах, местах их работы, ключевых словах, аннотации и </a:t>
            </a:r>
            <a:r>
              <a:rPr lang="ru-RU" sz="5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пристатейные</a:t>
            </a:r>
            <a:r>
              <a:rPr lang="ru-RU" sz="5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 списки литературы.</a:t>
            </a:r>
            <a:endParaRPr lang="ru-RU" sz="5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l="3947" t="5830" r="5261" b="31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Овал 4"/>
          <p:cNvSpPr/>
          <p:nvPr/>
        </p:nvSpPr>
        <p:spPr>
          <a:xfrm>
            <a:off x="1571604" y="4714884"/>
            <a:ext cx="2928958" cy="500066"/>
          </a:xfrm>
          <a:prstGeom prst="ellipse">
            <a:avLst/>
          </a:prstGeom>
          <a:noFill/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l="4494" t="4737" r="4627" b="70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Овал 4"/>
          <p:cNvSpPr/>
          <p:nvPr/>
        </p:nvSpPr>
        <p:spPr>
          <a:xfrm>
            <a:off x="7286644" y="5572140"/>
            <a:ext cx="1857356" cy="857256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7215206" y="2571744"/>
            <a:ext cx="1928794" cy="642942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0" y="857232"/>
            <a:ext cx="2428860" cy="2428892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53"/>
            <a:ext cx="9144000" cy="714380"/>
          </a:xfrm>
        </p:spPr>
        <p:txBody>
          <a:bodyPr/>
          <a:lstStyle/>
          <a:p>
            <a:r>
              <a:rPr lang="ru-RU" sz="4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До обновления показателей: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l="19154" t="15434" r="5966" b="9598"/>
          <a:stretch>
            <a:fillRect/>
          </a:stretch>
        </p:blipFill>
        <p:spPr bwMode="auto">
          <a:xfrm>
            <a:off x="0" y="857232"/>
            <a:ext cx="9143999" cy="60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Овал 4"/>
          <p:cNvSpPr/>
          <p:nvPr/>
        </p:nvSpPr>
        <p:spPr>
          <a:xfrm>
            <a:off x="4714876" y="928670"/>
            <a:ext cx="2357454" cy="571504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14356"/>
          </a:xfrm>
        </p:spPr>
        <p:txBody>
          <a:bodyPr/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После обновления: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l="19810" t="16472" r="5292" b="10895"/>
          <a:stretch>
            <a:fillRect/>
          </a:stretch>
        </p:blipFill>
        <p:spPr bwMode="auto">
          <a:xfrm>
            <a:off x="0" y="642918"/>
            <a:ext cx="9144000" cy="621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Овал 4"/>
          <p:cNvSpPr/>
          <p:nvPr/>
        </p:nvSpPr>
        <p:spPr>
          <a:xfrm>
            <a:off x="4714876" y="714356"/>
            <a:ext cx="2000264" cy="785818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06" y="142853"/>
            <a:ext cx="9072594" cy="428628"/>
          </a:xfrm>
        </p:spPr>
        <p:txBody>
          <a:bodyPr/>
          <a:lstStyle/>
          <a:p>
            <a:r>
              <a:rPr lang="ru-RU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Идентификация организации:</a:t>
            </a: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l="20521" t="32846" r="3917" b="44820"/>
          <a:stretch>
            <a:fillRect/>
          </a:stretch>
        </p:blipFill>
        <p:spPr bwMode="auto">
          <a:xfrm>
            <a:off x="0" y="714356"/>
            <a:ext cx="914400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Овал 4"/>
          <p:cNvSpPr/>
          <p:nvPr/>
        </p:nvSpPr>
        <p:spPr>
          <a:xfrm>
            <a:off x="2643174" y="1000108"/>
            <a:ext cx="500066" cy="357190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2928934"/>
            <a:ext cx="914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ea typeface="+mj-ea"/>
                <a:cs typeface="+mj-cs"/>
              </a:rPr>
              <a:t>Если ссылка цитирует публикацию, </a:t>
            </a: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ea typeface="+mj-ea"/>
                <a:cs typeface="+mj-cs"/>
              </a:rPr>
              <a:t>библиографическое описание которой есть в базе данных РИНЦ,</a:t>
            </a: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ea typeface="+mj-ea"/>
                <a:cs typeface="+mj-cs"/>
              </a:rPr>
              <a:t> то в конце текста ссылки - </a:t>
            </a: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ea typeface="+mj-ea"/>
                <a:cs typeface="+mj-cs"/>
              </a:rPr>
              <a:t>иконка с красной стрелочкой (в описание)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858312" cy="1143007"/>
          </a:xfrm>
        </p:spPr>
        <p:txBody>
          <a:bodyPr/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Всплывающая подсказка – 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если организация идентифицирована </a:t>
            </a: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l="4743" t="5830" r="5008" b="23226"/>
          <a:stretch>
            <a:fillRect/>
          </a:stretch>
        </p:blipFill>
        <p:spPr bwMode="auto">
          <a:xfrm>
            <a:off x="0" y="1571612"/>
            <a:ext cx="9144000" cy="5429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Овал 4"/>
          <p:cNvSpPr/>
          <p:nvPr/>
        </p:nvSpPr>
        <p:spPr>
          <a:xfrm>
            <a:off x="2915816" y="4207028"/>
            <a:ext cx="2304256" cy="3571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4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Если подсказки нет - организация не определена или нет соответствия между авторами и организациями. Нужно в разделе </a:t>
            </a:r>
            <a:r>
              <a:rPr lang="ru-RU" sz="4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«Инструменты» </a:t>
            </a:r>
            <a:r>
              <a:rPr lang="ru-RU" sz="4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выбрать </a:t>
            </a:r>
            <a:r>
              <a:rPr lang="ru-RU" sz="4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«Идентифицировать организацию, указанную  в публикации в качестве места моей работы»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В дополнительном окне </a:t>
            </a: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по нормативному списку </a:t>
            </a:r>
            <a:r>
              <a:rPr lang="ru-RU" sz="4400" b="1" u="sng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ВЫБРАТЬ</a:t>
            </a: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 нужную организацию.</a:t>
            </a: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 При щелчке мышью по названию организации   направляется заявка на идентификацию данной организации в качестве места работы автора.</a:t>
            </a:r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858312" cy="6357982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На главной странице сайта находится Раздел</a:t>
            </a:r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 «Журналы открытого доступа», </a:t>
            </a:r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подраздел</a:t>
            </a:r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4800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«Доступные для Вашей организации журналы»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/>
          <a:srcRect l="3747" t="4947" r="5802" b="3885"/>
          <a:stretch>
            <a:fillRect/>
          </a:stretch>
        </p:blipFill>
        <p:spPr bwMode="auto">
          <a:xfrm>
            <a:off x="0" y="785794"/>
            <a:ext cx="9144000" cy="607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14356"/>
          </a:xfrm>
        </p:spPr>
        <p:txBody>
          <a:bodyPr/>
          <a:lstStyle/>
          <a:p>
            <a:r>
              <a:rPr lang="ru-RU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Журналы открытого доступа:</a:t>
            </a:r>
            <a:endParaRPr lang="ru-RU" u="sng" dirty="0"/>
          </a:p>
        </p:txBody>
      </p:sp>
      <p:sp>
        <p:nvSpPr>
          <p:cNvPr id="7" name="Овал 6"/>
          <p:cNvSpPr/>
          <p:nvPr/>
        </p:nvSpPr>
        <p:spPr>
          <a:xfrm>
            <a:off x="1500166" y="5143512"/>
            <a:ext cx="3357586" cy="71438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База РИНЦ предназначена:</a:t>
            </a: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</a:b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- для обеспечения актуальной справочно-библиографической информацией;</a:t>
            </a:r>
            <a:b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</a:b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- для оценки результативности и эффективности деятельности научных организаций, ученых, определения уровня научных журналов.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/>
          <a:srcRect l="18934" t="9187" r="23118" b="2650"/>
          <a:stretch>
            <a:fillRect/>
          </a:stretch>
        </p:blipFill>
        <p:spPr bwMode="auto">
          <a:xfrm>
            <a:off x="0" y="1571612"/>
            <a:ext cx="9143999" cy="528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Овал 4"/>
          <p:cNvSpPr/>
          <p:nvPr/>
        </p:nvSpPr>
        <p:spPr>
          <a:xfrm>
            <a:off x="0" y="3929066"/>
            <a:ext cx="5429256" cy="928694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0" y="71413"/>
            <a:ext cx="9144000" cy="1571637"/>
          </a:xfrm>
        </p:spPr>
        <p:txBody>
          <a:bodyPr/>
          <a:lstStyle/>
          <a:p>
            <a:r>
              <a:rPr lang="ru-RU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4718 журналов по различным отраслям науки, более 300 из них по медицине</a:t>
            </a:r>
            <a:endParaRPr lang="ru-RU" sz="3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/>
          <a:srcRect l="4540" t="7597" r="5902" b="4382"/>
          <a:stretch>
            <a:fillRect/>
          </a:stretch>
        </p:blipFill>
        <p:spPr bwMode="auto">
          <a:xfrm>
            <a:off x="1" y="785794"/>
            <a:ext cx="9144000" cy="607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0" y="142852"/>
            <a:ext cx="9144000" cy="714356"/>
          </a:xfrm>
        </p:spPr>
        <p:txBody>
          <a:bodyPr/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Персональная подборка журналов:</a:t>
            </a:r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7143768" y="2000240"/>
            <a:ext cx="2000232" cy="928694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>
            <a:off x="1071538" y="2643182"/>
            <a:ext cx="642942" cy="35719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642942"/>
          </a:xfrm>
        </p:spPr>
        <p:txBody>
          <a:bodyPr/>
          <a:lstStyle/>
          <a:p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Посмотреть свою подборку журналов:</a:t>
            </a:r>
            <a:endParaRPr lang="ru-RU" sz="3600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l="4147" t="5124" r="5108" b="2450"/>
          <a:stretch>
            <a:fillRect/>
          </a:stretch>
        </p:blipFill>
        <p:spPr bwMode="auto">
          <a:xfrm>
            <a:off x="0" y="928670"/>
            <a:ext cx="9144000" cy="5929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Овал 4"/>
          <p:cNvSpPr/>
          <p:nvPr/>
        </p:nvSpPr>
        <p:spPr>
          <a:xfrm>
            <a:off x="3786182" y="1071546"/>
            <a:ext cx="1928826" cy="571504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7286644" y="5214950"/>
            <a:ext cx="1857356" cy="500066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/>
          <a:srcRect l="4842" t="10424" r="6398" b="3357"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Овал 4"/>
          <p:cNvSpPr/>
          <p:nvPr/>
        </p:nvSpPr>
        <p:spPr>
          <a:xfrm>
            <a:off x="4929190" y="0"/>
            <a:ext cx="2214578" cy="571480"/>
          </a:xfrm>
          <a:prstGeom prst="ellipse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4214810" y="857232"/>
            <a:ext cx="1143008" cy="428628"/>
          </a:xfrm>
          <a:prstGeom prst="ellipse">
            <a:avLst/>
          </a:prstGeom>
          <a:noFill/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2643174" y="1785926"/>
            <a:ext cx="2000264" cy="428628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313" y="214313"/>
            <a:ext cx="6929437" cy="635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Содержимое 2"/>
          <p:cNvSpPr>
            <a:spLocks noGrp="1"/>
          </p:cNvSpPr>
          <p:nvPr>
            <p:ph idx="1"/>
          </p:nvPr>
        </p:nvSpPr>
        <p:spPr>
          <a:xfrm>
            <a:off x="500063" y="642938"/>
            <a:ext cx="8229600" cy="4525962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endParaRPr lang="ru-RU" sz="6600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algn="ctr" eaLnBrk="1" hangingPunct="1">
              <a:buFont typeface="Arial" charset="0"/>
              <a:buNone/>
            </a:pPr>
            <a:endParaRPr lang="ru-RU" sz="6600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algn="ctr" eaLnBrk="1" hangingPunct="1">
              <a:buFont typeface="Arial" charset="0"/>
              <a:buNone/>
            </a:pPr>
            <a:endParaRPr lang="ru-RU" sz="6600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algn="ctr" eaLnBrk="1" hangingPunct="1">
              <a:buFont typeface="Arial" charset="0"/>
              <a:buNone/>
            </a:pPr>
            <a:endParaRPr lang="ru-RU" sz="6600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algn="ctr" eaLnBrk="1" hangingPunct="1">
              <a:buFont typeface="Arial" charset="0"/>
              <a:buNone/>
            </a:pPr>
            <a:endParaRPr lang="ru-RU" sz="4000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algn="ctr" eaLnBrk="1" hangingPunct="1">
              <a:buFont typeface="Arial" charset="0"/>
              <a:buNone/>
            </a:pPr>
            <a:r>
              <a:rPr lang="ru-RU" sz="4600" b="1" dirty="0" smtClean="0">
                <a:solidFill>
                  <a:srgbClr val="FF0000"/>
                </a:solidFill>
                <a:latin typeface="Comic Sans MS" pitchFamily="66" charset="0"/>
              </a:rPr>
              <a:t>СПАСИБО ЗА ВНИМАНИЕ И ТЕРПЕНИЕ!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4400" b="1" dirty="0" smtClean="0">
                <a:solidFill>
                  <a:srgbClr val="0000FF"/>
                </a:solidFill>
                <a:latin typeface="Comic Sans MS" pitchFamily="66" charset="0"/>
              </a:rPr>
              <a:t/>
            </a:r>
            <a:br>
              <a:rPr lang="ru-RU" sz="4400" b="1" dirty="0" smtClean="0">
                <a:solidFill>
                  <a:srgbClr val="0000FF"/>
                </a:solidFill>
                <a:latin typeface="Comic Sans MS" pitchFamily="66" charset="0"/>
              </a:rPr>
            </a:b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В основе системы РИНЦ - библиографическая реферативная БД, в которой индексируются </a:t>
            </a: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статьи в российских научных журналах.</a:t>
            </a: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 </a:t>
            </a:r>
            <a:b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</a:b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Включаются и другие типы научных публикаций: </a:t>
            </a: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доклады на конференциях, монографии, учебные пособия, патенты, диссертации… </a:t>
            </a:r>
            <a:r>
              <a:rPr lang="ru-RU" sz="3600" b="1" dirty="0" smtClean="0">
                <a:solidFill>
                  <a:srgbClr val="0000FF"/>
                </a:solidFill>
                <a:latin typeface="Comic Sans MS" pitchFamily="66" charset="0"/>
              </a:rPr>
              <a:t/>
            </a:r>
            <a:br>
              <a:rPr lang="ru-RU" sz="3600" b="1" dirty="0" smtClean="0">
                <a:solidFill>
                  <a:srgbClr val="0000FF"/>
                </a:solidFill>
                <a:latin typeface="Comic Sans MS" pitchFamily="66" charset="0"/>
              </a:rPr>
            </a:br>
            <a:endParaRPr lang="ru-RU" sz="3600" b="1" dirty="0">
              <a:solidFill>
                <a:srgbClr val="0000FF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4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В 2012г. создана информационно-аналитическая система </a:t>
            </a:r>
            <a:r>
              <a:rPr lang="en-US" sz="4200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S</a:t>
            </a:r>
            <a:r>
              <a:rPr lang="ru-RU" sz="4200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CIENCE INDEX</a:t>
            </a:r>
            <a:r>
              <a:rPr lang="ru-RU" sz="4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, построенная на основе данных РИНЦ, предлагает дополнительные сервисы для авторов, организаций и издательств </a:t>
            </a:r>
            <a:r>
              <a:rPr lang="ru-RU" sz="4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для управления списком своих работ, их редактирования и добавления новых публикаций.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ru-RU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Основная идеология нового проекта </a:t>
            </a:r>
            <a:r>
              <a:rPr lang="ru-RU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– совместная работа и сотрудничество разработчиков системы с производителями научной информации.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TM03457444[[fn=Основа]]</Template>
  <TotalTime>8123</TotalTime>
  <Words>719</Words>
  <Application>Microsoft Office PowerPoint</Application>
  <PresentationFormat>Экран (4:3)</PresentationFormat>
  <Paragraphs>68</Paragraphs>
  <Slides>64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64</vt:i4>
      </vt:variant>
    </vt:vector>
  </HeadingPairs>
  <TitlesOfParts>
    <vt:vector size="65" baseType="lpstr">
      <vt:lpstr>Базис</vt:lpstr>
      <vt:lpstr>Слайд 1</vt:lpstr>
      <vt:lpstr>На платформе НЭБ «eLibrary.ru»  в 2006г.создана информационная база данных Российский индекс научного цитирования (РИНЦ) - аналитическая система оценки публикационной активности и цитируемости российских авторов, организаций, журналов. </vt:lpstr>
      <vt:lpstr>«Цитирование – система наград, разменная монета, которой мы расплачиваемся с коллегами»            Юджин Гарфилд, США, Ученый, один из основоположников  библиометрии </vt:lpstr>
      <vt:lpstr>Существуют международные системы цитирования (библиографические базы): Web of Science, Scopus, PubMed… Входящие в них журналы, официально признаются ВАК. Необъективное представление российской научной периодики в зарубежных системах цитирования, отсутствие доступной системы для оценки научных результатов в России вызвали необходимость создания РИНЦ </vt:lpstr>
      <vt:lpstr>База РИНЦ содержит сведения о выходных данных, авторах, местах их работы, ключевых словах, аннотации и пристатейные списки литературы.</vt:lpstr>
      <vt:lpstr>База РИНЦ предназначена: - для обеспечения актуальной справочно-библиографической информацией; - для оценки результативности и эффективности деятельности научных организаций, ученых, определения уровня научных журналов.</vt:lpstr>
      <vt:lpstr> В основе системы РИНЦ - библиографическая реферативная БД, в которой индексируются статьи в российских научных журналах.  Включаются и другие типы научных публикаций: доклады на конференциях, монографии, учебные пособия, патенты, диссертации…  </vt:lpstr>
      <vt:lpstr>В 2012г. создана информационно-аналитическая система SCIENCE INDEX, построенная на основе данных РИНЦ, предлагает дополнительные сервисы для авторов, организаций и издательств для управления списком своих работ, их редактирования и добавления новых публикаций.</vt:lpstr>
      <vt:lpstr>Основная идеология нового проекта – совместная работа и сотрудничество разработчиков системы с производителями научной информации. </vt:lpstr>
      <vt:lpstr>Для работы с авторским профилем в системе SCIENCE INDEX необходимо зарегистрироваться в качестве автора. Регистрация автора  объединена с регистрацией пользователя. Автору нужно заполнить несколько дополнительных полей. </vt:lpstr>
      <vt:lpstr>Слайд 11</vt:lpstr>
      <vt:lpstr>Восстановление доступа:</vt:lpstr>
      <vt:lpstr>На адрес электронной почты, указанный Вами при регистрации, будет отправлено письмо с регистрационными данными (перейти по ссылке). Если этот адрес уже не доступен, для восстановления  нужно обращаться в службу поддержки РИНЦ:  7 (495) 544-2494  support@elibrary.ru  </vt:lpstr>
      <vt:lpstr>Регистрация автора:</vt:lpstr>
      <vt:lpstr>Профиль автора:</vt:lpstr>
      <vt:lpstr>Для определения рейтинга научного учреждения, журнала или ученых используются различные библиометрические показатели: - индекс цитирования (РИНЦ) - индекс Хирша - импакт-фактор для научного журнала</vt:lpstr>
      <vt:lpstr>Индекс цитирования (РИНЦ)- не число, а база данных научных статей, которая индексирует библиографические списки каждой статьи. Включает 3 основных показателя:  </vt:lpstr>
      <vt:lpstr>-полное кол-во публикаций автора.  - кол-во цитирований работ автора (полное количество ссылок на работы). Индекс не делится на число соавторов, самоцитирования не вычитаются.  - индекс Хирша (вычисляется на основе распределения цитирований публикаций автора) </vt:lpstr>
      <vt:lpstr>Слайд 19</vt:lpstr>
      <vt:lpstr> Индекс Хирша (h-index) = N, если у автора N статей с числом цитирований больше или равное N раз. Пример: индекс Хирша =12, если у автора есть 12 статей, каждая из которых имеет цитируемость 12 и более раз.  </vt:lpstr>
      <vt:lpstr>Индекс Хирша – более информативный критерий, чем общее число публикаций автора или общее число цитирований  </vt:lpstr>
      <vt:lpstr>   Уровень цитируемости:   -Индекс Хирша от 0-2 по РИНЦ  соответствует научной активности начинающего ученого; - от 3 до 6  -   кандидата наук; - от 7 до 10 -   доктора наук; - от 11 до 15 -известного ученого; - от 16 и выше - ученого с    мировым именем. </vt:lpstr>
      <vt:lpstr>Слайд 23</vt:lpstr>
      <vt:lpstr>Слайд 24</vt:lpstr>
      <vt:lpstr>Например, научный журнал за 2013 и 2014 годы опубликовал 1000 статей.  В 2015 году эти статьи процитировали 50 раз. Значит, импакт-фактор журнала на 2015 год будет равен 0,05 (50 делится на 1000). </vt:lpstr>
      <vt:lpstr>Посмотреть Импакт-фактор журнала  </vt:lpstr>
      <vt:lpstr>Слайд 27</vt:lpstr>
      <vt:lpstr>Слайд 28</vt:lpstr>
      <vt:lpstr>Поиск авторов:</vt:lpstr>
      <vt:lpstr>Поиск всех авторов ЧГМА:</vt:lpstr>
      <vt:lpstr>Не все работы могут быть в списке публикаций автора.  Для их поиска нужно выбрать опцию «Непривязанные публикации, которые  могут принадлежать данному автору» </vt:lpstr>
      <vt:lpstr>Слайд 32</vt:lpstr>
      <vt:lpstr>Слайд 33</vt:lpstr>
      <vt:lpstr>Слайд 34</vt:lpstr>
      <vt:lpstr>Слайд 35</vt:lpstr>
      <vt:lpstr>Слайд 36</vt:lpstr>
      <vt:lpstr>Слайд 37</vt:lpstr>
      <vt:lpstr>Поиск публикаций автора: если работа есть в БД РИНЦ, но нет в списке Ваших публикаций. Возможны ошибки в написании фамилии или нет соответствия между организацией  и автором. Это можно исправить на странице с библиографическим описанием данной публикации. </vt:lpstr>
      <vt:lpstr>Выбрать раздел Поиск публикаций   </vt:lpstr>
      <vt:lpstr> Поиск по фамилии на рус. и англ. яз. Различные варианты написания Вашей фамилии</vt:lpstr>
      <vt:lpstr>Слайд 41</vt:lpstr>
      <vt:lpstr>Красной звездочкой отмечены работы, которые уже включены в список Ваших публикаций. </vt:lpstr>
      <vt:lpstr>Если работа не включена в Ваш список, перейдите на страницу с ее библиографическим описанием (кликнув по названию) и выберите «Добавить публикацию в список моих работ» справа.</vt:lpstr>
      <vt:lpstr>Также не все ссылки могут быть показаны в списке непривязанных. Возможны ошибки в фамилии или автор не указан. Это можно исправить в разделе «Поиск цитирований в РИНЦ».</vt:lpstr>
      <vt:lpstr>Поиск цитирований автора:</vt:lpstr>
      <vt:lpstr>Любое слово из текста ссылки или фамилия автора:</vt:lpstr>
      <vt:lpstr>Раздел «Анализ публикационной активности автора» содержит библиометрический анализ списка Ваших публикаций и цитирований по различным параметрам.   </vt:lpstr>
      <vt:lpstr>Можно посмотреть: -Число самоцитирований.  -Число публикаций в  российских журналах из  перечня ВАК.        -Распределение Ваших публикаций по годам,  -по журналам  -по числу цитирований и т.д.</vt:lpstr>
      <vt:lpstr> Чтобы получить наиболее достоверные данные о цитируемости ученого, следует выполнять Обновление показателей автора: -в разделе «Анализ публикационной активности автора» </vt:lpstr>
      <vt:lpstr>Слайд 50</vt:lpstr>
      <vt:lpstr>Слайд 51</vt:lpstr>
      <vt:lpstr>До обновления показателей:</vt:lpstr>
      <vt:lpstr>После обновления:</vt:lpstr>
      <vt:lpstr>Идентификация организации:</vt:lpstr>
      <vt:lpstr>Всплывающая подсказка – если организация идентифицирована </vt:lpstr>
      <vt:lpstr>Если подсказки нет - организация не определена или нет соответствия между авторами и организациями. Нужно в разделе «Инструменты» выбрать «Идентифицировать организацию, указанную  в публикации в качестве места моей работы»</vt:lpstr>
      <vt:lpstr>В дополнительном окне по нормативному списку ВЫБРАТЬ нужную организацию. При щелчке мышью по названию организации   направляется заявка на идентификацию данной организации в качестве места работы автора.</vt:lpstr>
      <vt:lpstr>На главной странице сайта находится Раздел «Журналы открытого доступа», подраздел «Доступные для Вашей организации журналы» </vt:lpstr>
      <vt:lpstr>Журналы открытого доступа:</vt:lpstr>
      <vt:lpstr>4718 журналов по различным отраслям науки, более 300 из них по медицине</vt:lpstr>
      <vt:lpstr>Персональная подборка журналов:</vt:lpstr>
      <vt:lpstr>Посмотреть свою подборку журналов:</vt:lpstr>
      <vt:lpstr>Слайд 63</vt:lpstr>
      <vt:lpstr>Слайд 64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Степанова Юлия Дмитриевна</dc:creator>
  <cp:lastModifiedBy>1</cp:lastModifiedBy>
  <cp:revision>665</cp:revision>
  <dcterms:created xsi:type="dcterms:W3CDTF">2015-07-21T04:03:48Z</dcterms:created>
  <dcterms:modified xsi:type="dcterms:W3CDTF">2016-04-19T05:11:34Z</dcterms:modified>
</cp:coreProperties>
</file>